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58" r:id="rId4"/>
    <p:sldId id="260" r:id="rId5"/>
    <p:sldId id="259" r:id="rId6"/>
    <p:sldId id="268" r:id="rId7"/>
    <p:sldId id="266" r:id="rId8"/>
    <p:sldId id="282" r:id="rId9"/>
    <p:sldId id="269" r:id="rId10"/>
    <p:sldId id="267" r:id="rId11"/>
    <p:sldId id="276" r:id="rId12"/>
    <p:sldId id="270" r:id="rId13"/>
    <p:sldId id="274" r:id="rId14"/>
    <p:sldId id="278" r:id="rId15"/>
    <p:sldId id="279" r:id="rId16"/>
    <p:sldId id="277" r:id="rId17"/>
    <p:sldId id="280" r:id="rId18"/>
    <p:sldId id="281" r:id="rId19"/>
    <p:sldId id="284" r:id="rId20"/>
    <p:sldId id="285" r:id="rId21"/>
    <p:sldId id="286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2" autoAdjust="0"/>
    <p:restoredTop sz="94660"/>
  </p:normalViewPr>
  <p:slideViewPr>
    <p:cSldViewPr snapToGrid="0">
      <p:cViewPr>
        <p:scale>
          <a:sx n="100" d="100"/>
          <a:sy n="100" d="100"/>
        </p:scale>
        <p:origin x="7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C6A0D4-0677-48EC-B393-7FBC73CA3A2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AKA “Totals Bet”</a:t>
          </a:r>
          <a:endParaRPr lang="en-US" dirty="0"/>
        </a:p>
      </dgm:t>
    </dgm:pt>
    <dgm:pt modelId="{E3F1D8FE-22F8-478A-8753-1718B35BA522}" type="parTrans" cxnId="{D9369A87-8450-4B77-9082-4AB0BBE0D8C4}">
      <dgm:prSet/>
      <dgm:spPr/>
      <dgm:t>
        <a:bodyPr/>
        <a:lstStyle/>
        <a:p>
          <a:endParaRPr lang="en-US"/>
        </a:p>
      </dgm:t>
    </dgm:pt>
    <dgm:pt modelId="{92A5FE72-9234-43F7-9A48-1319B7F82D89}" type="sibTrans" cxnId="{D9369A87-8450-4B77-9082-4AB0BBE0D8C4}">
      <dgm:prSet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bet on the total combined score of a single game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Higher or lower than a pre-determined value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D67C0754-C979-4261-8C79-7A2274721ABC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71660BB4-FD6B-44A1-BF95-F63BAA32734D}" type="pres">
      <dgm:prSet presAssocID="{76C6A0D4-0677-48EC-B393-7FBC73CA3A2E}" presName="compNode" presStyleCnt="0"/>
      <dgm:spPr/>
    </dgm:pt>
    <dgm:pt modelId="{9047AB3A-107C-4616-90A8-BA605AEC5811}" type="pres">
      <dgm:prSet presAssocID="{76C6A0D4-0677-48EC-B393-7FBC73CA3A2E}" presName="bgRect" presStyleLbl="bgShp" presStyleIdx="0" presStyleCnt="3"/>
      <dgm:spPr/>
    </dgm:pt>
    <dgm:pt modelId="{266DAF0D-BC4E-4292-A240-9DAECC6ACCA0}" type="pres">
      <dgm:prSet presAssocID="{76C6A0D4-0677-48EC-B393-7FBC73CA3A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484A3FA-2D17-4CDF-9182-BF515A320488}" type="pres">
      <dgm:prSet presAssocID="{76C6A0D4-0677-48EC-B393-7FBC73CA3A2E}" presName="spaceRect" presStyleCnt="0"/>
      <dgm:spPr/>
    </dgm:pt>
    <dgm:pt modelId="{7F99A039-D7FC-41AB-AC5D-E6811F38A377}" type="pres">
      <dgm:prSet presAssocID="{76C6A0D4-0677-48EC-B393-7FBC73CA3A2E}" presName="parTx" presStyleLbl="revTx" presStyleIdx="0" presStyleCnt="3">
        <dgm:presLayoutVars>
          <dgm:chMax val="0"/>
          <dgm:chPref val="0"/>
        </dgm:presLayoutVars>
      </dgm:prSet>
      <dgm:spPr/>
    </dgm:pt>
    <dgm:pt modelId="{4A134B71-72DE-4B05-B4C7-4BCAA149148B}" type="pres">
      <dgm:prSet presAssocID="{92A5FE72-9234-43F7-9A48-1319B7F82D89}" presName="sibTrans" presStyleCnt="0"/>
      <dgm:spPr/>
    </dgm:pt>
    <dgm:pt modelId="{E3B0DF1B-32FD-4E51-85F6-88D1F6AC53F5}" type="pres">
      <dgm:prSet presAssocID="{ECBE7060-4464-4106-BBA3-25E21ADD10DC}" presName="compNode" presStyleCnt="0"/>
      <dgm:spPr/>
    </dgm:pt>
    <dgm:pt modelId="{24F35BD2-3D44-46B5-9B2E-7773E7A17D1A}" type="pres">
      <dgm:prSet presAssocID="{ECBE7060-4464-4106-BBA3-25E21ADD10DC}" presName="bgRect" presStyleLbl="bgShp" presStyleIdx="1" presStyleCnt="3"/>
      <dgm:spPr/>
    </dgm:pt>
    <dgm:pt modelId="{45477678-74A7-4EAF-AE61-001D86FD5B1E}" type="pres">
      <dgm:prSet presAssocID="{ECBE7060-4464-4106-BBA3-25E21ADD10DC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B6B7D50-7126-43F4-B333-2C934F2F9850}" type="pres">
      <dgm:prSet presAssocID="{ECBE7060-4464-4106-BBA3-25E21ADD10DC}" presName="spaceRect" presStyleCnt="0"/>
      <dgm:spPr/>
    </dgm:pt>
    <dgm:pt modelId="{EF444A4A-7AED-478A-9088-43A40103946F}" type="pres">
      <dgm:prSet presAssocID="{ECBE7060-4464-4106-BBA3-25E21ADD10DC}" presName="parTx" presStyleLbl="revTx" presStyleIdx="1" presStyleCnt="3">
        <dgm:presLayoutVars>
          <dgm:chMax val="0"/>
          <dgm:chPref val="0"/>
        </dgm:presLayoutVars>
      </dgm:prSet>
      <dgm:spPr/>
    </dgm:pt>
    <dgm:pt modelId="{772FD7A9-71AB-40C2-AF11-5BD99977BC7F}" type="pres">
      <dgm:prSet presAssocID="{1E5DF69D-91FF-4559-B505-3ACC1F6B547A}" presName="sibTrans" presStyleCnt="0"/>
      <dgm:spPr/>
    </dgm:pt>
    <dgm:pt modelId="{D5F6F239-E6F0-4ED9-8E5F-7DBE11DEF1C7}" type="pres">
      <dgm:prSet presAssocID="{97FD0522-7884-4FBB-934E-3CC41118346D}" presName="compNode" presStyleCnt="0"/>
      <dgm:spPr/>
    </dgm:pt>
    <dgm:pt modelId="{9A2F60E4-4C33-4E54-A09D-C8F1616656E0}" type="pres">
      <dgm:prSet presAssocID="{97FD0522-7884-4FBB-934E-3CC41118346D}" presName="bgRect" presStyleLbl="bgShp" presStyleIdx="2" presStyleCnt="3"/>
      <dgm:spPr/>
    </dgm:pt>
    <dgm:pt modelId="{310C94BA-618D-4D0B-B410-0A0D5FE6FF7E}" type="pres">
      <dgm:prSet presAssocID="{97FD0522-7884-4FBB-934E-3CC41118346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FFC1908-A471-4B3E-AFE6-BD88FA754553}" type="pres">
      <dgm:prSet presAssocID="{97FD0522-7884-4FBB-934E-3CC41118346D}" presName="spaceRect" presStyleCnt="0"/>
      <dgm:spPr/>
    </dgm:pt>
    <dgm:pt modelId="{017CC536-97A5-4A28-B71C-EA92FBBFDE7F}" type="pres">
      <dgm:prSet presAssocID="{97FD0522-7884-4FBB-934E-3CC411183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DD17-7F80-421F-B33C-49193001D6C2}" type="presOf" srcId="{ECBE7060-4464-4106-BBA3-25E21ADD10DC}" destId="{EF444A4A-7AED-478A-9088-43A40103946F}" srcOrd="0" destOrd="0" presId="urn:microsoft.com/office/officeart/2018/2/layout/IconVerticalSolidList"/>
    <dgm:cxn modelId="{D9369A87-8450-4B77-9082-4AB0BBE0D8C4}" srcId="{895397BA-5853-401A-A07F-106DA653466D}" destId="{76C6A0D4-0677-48EC-B393-7FBC73CA3A2E}" srcOrd="0" destOrd="0" parTransId="{E3F1D8FE-22F8-478A-8753-1718B35BA522}" sibTransId="{92A5FE72-9234-43F7-9A48-1319B7F82D89}"/>
    <dgm:cxn modelId="{4890789A-8D36-48BC-88F3-C3765C7C7C7D}" type="presOf" srcId="{97FD0522-7884-4FBB-934E-3CC41118346D}" destId="{017CC536-97A5-4A28-B71C-EA92FBBFDE7F}" srcOrd="0" destOrd="0" presId="urn:microsoft.com/office/officeart/2018/2/layout/IconVerticalSolidList"/>
    <dgm:cxn modelId="{5A5ADC9C-DD2E-42B7-AD2C-4177D563F34A}" type="presOf" srcId="{895397BA-5853-401A-A07F-106DA653466D}" destId="{D67C0754-C979-4261-8C79-7A2274721ABC}" srcOrd="0" destOrd="0" presId="urn:microsoft.com/office/officeart/2018/2/layout/IconVerticalSolidList"/>
    <dgm:cxn modelId="{5CFCADB1-0477-4C2D-A799-47090834ED1F}" type="presOf" srcId="{76C6A0D4-0677-48EC-B393-7FBC73CA3A2E}" destId="{7F99A039-D7FC-41AB-AC5D-E6811F38A377}" srcOrd="0" destOrd="0" presId="urn:microsoft.com/office/officeart/2018/2/layout/IconVerticalSolidList"/>
    <dgm:cxn modelId="{809068D5-7D6C-4133-9689-8554A3C6DE2A}" srcId="{895397BA-5853-401A-A07F-106DA653466D}" destId="{ECBE7060-4464-4106-BBA3-25E21ADD10DC}" srcOrd="1" destOrd="0" parTransId="{5028B8D3-E8BC-4946-8114-3A7C13AC9DD8}" sibTransId="{1E5DF69D-91FF-4559-B505-3ACC1F6B547A}"/>
    <dgm:cxn modelId="{4F0297FA-8D7C-40B1-9F93-271C76A88165}" srcId="{895397BA-5853-401A-A07F-106DA653466D}" destId="{97FD0522-7884-4FBB-934E-3CC41118346D}" srcOrd="2" destOrd="0" parTransId="{5BDECA7B-4AB5-42B2-8ED7-B5C005BDC4F8}" sibTransId="{87D7396D-AB61-45F7-B410-21C93F2320D8}"/>
    <dgm:cxn modelId="{E486A7CC-B6CF-4FA2-9491-EFB23715B488}" type="presParOf" srcId="{D67C0754-C979-4261-8C79-7A2274721ABC}" destId="{71660BB4-FD6B-44A1-BF95-F63BAA32734D}" srcOrd="0" destOrd="0" presId="urn:microsoft.com/office/officeart/2018/2/layout/IconVerticalSolidList"/>
    <dgm:cxn modelId="{7DB1945C-9CEC-4443-B9FC-BBA08CF14304}" type="presParOf" srcId="{71660BB4-FD6B-44A1-BF95-F63BAA32734D}" destId="{9047AB3A-107C-4616-90A8-BA605AEC5811}" srcOrd="0" destOrd="0" presId="urn:microsoft.com/office/officeart/2018/2/layout/IconVerticalSolidList"/>
    <dgm:cxn modelId="{C398243C-0486-423F-8F30-8210F7985E51}" type="presParOf" srcId="{71660BB4-FD6B-44A1-BF95-F63BAA32734D}" destId="{266DAF0D-BC4E-4292-A240-9DAECC6ACCA0}" srcOrd="1" destOrd="0" presId="urn:microsoft.com/office/officeart/2018/2/layout/IconVerticalSolidList"/>
    <dgm:cxn modelId="{F1810C25-66D0-4622-B185-668E1FF6C346}" type="presParOf" srcId="{71660BB4-FD6B-44A1-BF95-F63BAA32734D}" destId="{4484A3FA-2D17-4CDF-9182-BF515A320488}" srcOrd="2" destOrd="0" presId="urn:microsoft.com/office/officeart/2018/2/layout/IconVerticalSolidList"/>
    <dgm:cxn modelId="{489EE3E7-0AC6-4C45-981F-DDAEF25A5525}" type="presParOf" srcId="{71660BB4-FD6B-44A1-BF95-F63BAA32734D}" destId="{7F99A039-D7FC-41AB-AC5D-E6811F38A377}" srcOrd="3" destOrd="0" presId="urn:microsoft.com/office/officeart/2018/2/layout/IconVerticalSolidList"/>
    <dgm:cxn modelId="{6E1CFB0E-8E2C-4E63-807E-9082CB6A686D}" type="presParOf" srcId="{D67C0754-C979-4261-8C79-7A2274721ABC}" destId="{4A134B71-72DE-4B05-B4C7-4BCAA149148B}" srcOrd="1" destOrd="0" presId="urn:microsoft.com/office/officeart/2018/2/layout/IconVerticalSolidList"/>
    <dgm:cxn modelId="{FFB9189C-6172-4D68-A26F-974929065C69}" type="presParOf" srcId="{D67C0754-C979-4261-8C79-7A2274721ABC}" destId="{E3B0DF1B-32FD-4E51-85F6-88D1F6AC53F5}" srcOrd="2" destOrd="0" presId="urn:microsoft.com/office/officeart/2018/2/layout/IconVerticalSolidList"/>
    <dgm:cxn modelId="{54026AD2-00CF-42C0-8B4D-E10E2EB4FC42}" type="presParOf" srcId="{E3B0DF1B-32FD-4E51-85F6-88D1F6AC53F5}" destId="{24F35BD2-3D44-46B5-9B2E-7773E7A17D1A}" srcOrd="0" destOrd="0" presId="urn:microsoft.com/office/officeart/2018/2/layout/IconVerticalSolidList"/>
    <dgm:cxn modelId="{BE190397-A23B-4059-9059-724C9A274576}" type="presParOf" srcId="{E3B0DF1B-32FD-4E51-85F6-88D1F6AC53F5}" destId="{45477678-74A7-4EAF-AE61-001D86FD5B1E}" srcOrd="1" destOrd="0" presId="urn:microsoft.com/office/officeart/2018/2/layout/IconVerticalSolidList"/>
    <dgm:cxn modelId="{E259EFF4-18EF-412E-8521-C39DE787493A}" type="presParOf" srcId="{E3B0DF1B-32FD-4E51-85F6-88D1F6AC53F5}" destId="{4B6B7D50-7126-43F4-B333-2C934F2F9850}" srcOrd="2" destOrd="0" presId="urn:microsoft.com/office/officeart/2018/2/layout/IconVerticalSolidList"/>
    <dgm:cxn modelId="{10747887-B220-4BB1-94EC-F21D56DC5D2E}" type="presParOf" srcId="{E3B0DF1B-32FD-4E51-85F6-88D1F6AC53F5}" destId="{EF444A4A-7AED-478A-9088-43A40103946F}" srcOrd="3" destOrd="0" presId="urn:microsoft.com/office/officeart/2018/2/layout/IconVerticalSolidList"/>
    <dgm:cxn modelId="{8AF46918-A55E-4DA2-9A3B-1E22D1E9F1F3}" type="presParOf" srcId="{D67C0754-C979-4261-8C79-7A2274721ABC}" destId="{772FD7A9-71AB-40C2-AF11-5BD99977BC7F}" srcOrd="3" destOrd="0" presId="urn:microsoft.com/office/officeart/2018/2/layout/IconVerticalSolidList"/>
    <dgm:cxn modelId="{0476BB6E-5683-4457-9878-1C891807DA66}" type="presParOf" srcId="{D67C0754-C979-4261-8C79-7A2274721ABC}" destId="{D5F6F239-E6F0-4ED9-8E5F-7DBE11DEF1C7}" srcOrd="4" destOrd="0" presId="urn:microsoft.com/office/officeart/2018/2/layout/IconVerticalSolidList"/>
    <dgm:cxn modelId="{5CAB4696-E05C-4626-B672-9666D6518A33}" type="presParOf" srcId="{D5F6F239-E6F0-4ED9-8E5F-7DBE11DEF1C7}" destId="{9A2F60E4-4C33-4E54-A09D-C8F1616656E0}" srcOrd="0" destOrd="0" presId="urn:microsoft.com/office/officeart/2018/2/layout/IconVerticalSolidList"/>
    <dgm:cxn modelId="{0FB41F67-B864-4AEC-8C18-F932BBA9EA3B}" type="presParOf" srcId="{D5F6F239-E6F0-4ED9-8E5F-7DBE11DEF1C7}" destId="{310C94BA-618D-4D0B-B410-0A0D5FE6FF7E}" srcOrd="1" destOrd="0" presId="urn:microsoft.com/office/officeart/2018/2/layout/IconVerticalSolidList"/>
    <dgm:cxn modelId="{B48089E1-7D25-48AE-AABA-830E0BE6FCD1}" type="presParOf" srcId="{D5F6F239-E6F0-4ED9-8E5F-7DBE11DEF1C7}" destId="{BFFC1908-A471-4B3E-AFE6-BD88FA754553}" srcOrd="2" destOrd="0" presId="urn:microsoft.com/office/officeart/2018/2/layout/IconVerticalSolidList"/>
    <dgm:cxn modelId="{ACA6FF47-42EB-45B3-9D66-93438795DD70}" type="presParOf" srcId="{D5F6F239-E6F0-4ED9-8E5F-7DBE11DEF1C7}" destId="{017CC536-97A5-4A28-B71C-EA92FBBFD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Moneyline is a straight bet on the game picking either team to win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 dirty="0">
              <a:effectLst/>
              <a:latin typeface="-apple-system"/>
            </a:rPr>
            <a:t>"-" means the team is favoured, "+" means the team is the underdog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F4745EC5-19F8-4BDC-B69A-B8A3D8298EB8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568C2F88-D908-40F8-A7CF-78DEE74CA777}" type="pres">
      <dgm:prSet presAssocID="{ECBE7060-4464-4106-BBA3-25E21ADD10DC}" presName="compNode" presStyleCnt="0"/>
      <dgm:spPr/>
    </dgm:pt>
    <dgm:pt modelId="{283A7472-E744-4272-8BEA-5DB65353189A}" type="pres">
      <dgm:prSet presAssocID="{ECBE7060-4464-4106-BBA3-25E21ADD10D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FEB335A-C0DF-4B50-9248-1F3BB8B3FF69}" type="pres">
      <dgm:prSet presAssocID="{ECBE7060-4464-4106-BBA3-25E21ADD1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36F63CC-CF5A-489C-92A6-8EBDF5168BB9}" type="pres">
      <dgm:prSet presAssocID="{ECBE7060-4464-4106-BBA3-25E21ADD10DC}" presName="spaceRect" presStyleCnt="0"/>
      <dgm:spPr/>
    </dgm:pt>
    <dgm:pt modelId="{A8E9F1D4-F6DD-47F0-B8F2-898B99EB0E21}" type="pres">
      <dgm:prSet presAssocID="{ECBE7060-4464-4106-BBA3-25E21ADD10DC}" presName="textRect" presStyleLbl="revTx" presStyleIdx="0" presStyleCnt="2">
        <dgm:presLayoutVars>
          <dgm:chMax val="1"/>
          <dgm:chPref val="1"/>
        </dgm:presLayoutVars>
      </dgm:prSet>
      <dgm:spPr/>
    </dgm:pt>
    <dgm:pt modelId="{705BB5F1-5DD6-4407-8CCA-A0F155DB889D}" type="pres">
      <dgm:prSet presAssocID="{1E5DF69D-91FF-4559-B505-3ACC1F6B547A}" presName="sibTrans" presStyleCnt="0"/>
      <dgm:spPr/>
    </dgm:pt>
    <dgm:pt modelId="{57A1400F-2370-42E4-BF9A-52226C1721F8}" type="pres">
      <dgm:prSet presAssocID="{97FD0522-7884-4FBB-934E-3CC41118346D}" presName="compNode" presStyleCnt="0"/>
      <dgm:spPr/>
    </dgm:pt>
    <dgm:pt modelId="{395287D7-4D7F-426D-9602-34B346EEBE53}" type="pres">
      <dgm:prSet presAssocID="{97FD0522-7884-4FBB-934E-3CC41118346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5AA0E40-AE82-47D3-AF68-2A6FA940F1AE}" type="pres">
      <dgm:prSet presAssocID="{97FD0522-7884-4FBB-934E-3CC41118346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Dog"/>
        </a:ext>
      </dgm:extLst>
    </dgm:pt>
    <dgm:pt modelId="{180007C7-8A69-4FB6-95E4-C0013615C8EE}" type="pres">
      <dgm:prSet presAssocID="{97FD0522-7884-4FBB-934E-3CC41118346D}" presName="spaceRect" presStyleCnt="0"/>
      <dgm:spPr/>
    </dgm:pt>
    <dgm:pt modelId="{ECD4AD0F-73E2-43EC-8B1E-B3B2F4DB8866}" type="pres">
      <dgm:prSet presAssocID="{97FD0522-7884-4FBB-934E-3CC4111834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9E4215-04E8-6D49-BBF7-F41EAA45FE90}" type="presOf" srcId="{895397BA-5853-401A-A07F-106DA653466D}" destId="{F4745EC5-19F8-4BDC-B69A-B8A3D8298EB8}" srcOrd="0" destOrd="0" presId="urn:microsoft.com/office/officeart/2018/5/layout/IconLeafLabelList"/>
    <dgm:cxn modelId="{6B94899A-D302-EE40-AEFD-46B0D682FD08}" type="presOf" srcId="{97FD0522-7884-4FBB-934E-3CC41118346D}" destId="{ECD4AD0F-73E2-43EC-8B1E-B3B2F4DB8866}" srcOrd="0" destOrd="0" presId="urn:microsoft.com/office/officeart/2018/5/layout/IconLeafLabelList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3512DCD9-CA8E-1A4A-89EB-6F5C5F7856DB}" type="presOf" srcId="{ECBE7060-4464-4106-BBA3-25E21ADD10DC}" destId="{A8E9F1D4-F6DD-47F0-B8F2-898B99EB0E21}" srcOrd="0" destOrd="0" presId="urn:microsoft.com/office/officeart/2018/5/layout/IconLeafLabelList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84DE84F2-6192-2C43-B5A4-4FDAC419FA0D}" type="presParOf" srcId="{F4745EC5-19F8-4BDC-B69A-B8A3D8298EB8}" destId="{568C2F88-D908-40F8-A7CF-78DEE74CA777}" srcOrd="0" destOrd="0" presId="urn:microsoft.com/office/officeart/2018/5/layout/IconLeafLabelList"/>
    <dgm:cxn modelId="{123B60D8-ABFD-8E4F-942C-D173C5203F35}" type="presParOf" srcId="{568C2F88-D908-40F8-A7CF-78DEE74CA777}" destId="{283A7472-E744-4272-8BEA-5DB65353189A}" srcOrd="0" destOrd="0" presId="urn:microsoft.com/office/officeart/2018/5/layout/IconLeafLabelList"/>
    <dgm:cxn modelId="{4CC0BAAE-B760-0640-9A45-3A0AAEE90A63}" type="presParOf" srcId="{568C2F88-D908-40F8-A7CF-78DEE74CA777}" destId="{DFEB335A-C0DF-4B50-9248-1F3BB8B3FF69}" srcOrd="1" destOrd="0" presId="urn:microsoft.com/office/officeart/2018/5/layout/IconLeafLabelList"/>
    <dgm:cxn modelId="{A741E867-AAC7-EF4C-BD1D-0884562B815E}" type="presParOf" srcId="{568C2F88-D908-40F8-A7CF-78DEE74CA777}" destId="{D36F63CC-CF5A-489C-92A6-8EBDF5168BB9}" srcOrd="2" destOrd="0" presId="urn:microsoft.com/office/officeart/2018/5/layout/IconLeafLabelList"/>
    <dgm:cxn modelId="{7FDF3620-8E39-B346-9B26-6021068E8EBF}" type="presParOf" srcId="{568C2F88-D908-40F8-A7CF-78DEE74CA777}" destId="{A8E9F1D4-F6DD-47F0-B8F2-898B99EB0E21}" srcOrd="3" destOrd="0" presId="urn:microsoft.com/office/officeart/2018/5/layout/IconLeafLabelList"/>
    <dgm:cxn modelId="{5786C539-B37C-FA43-BFF6-FB54ECA48129}" type="presParOf" srcId="{F4745EC5-19F8-4BDC-B69A-B8A3D8298EB8}" destId="{705BB5F1-5DD6-4407-8CCA-A0F155DB889D}" srcOrd="1" destOrd="0" presId="urn:microsoft.com/office/officeart/2018/5/layout/IconLeafLabelList"/>
    <dgm:cxn modelId="{35C43623-4DB4-F840-96E1-2CC9E99C13BB}" type="presParOf" srcId="{F4745EC5-19F8-4BDC-B69A-B8A3D8298EB8}" destId="{57A1400F-2370-42E4-BF9A-52226C1721F8}" srcOrd="2" destOrd="0" presId="urn:microsoft.com/office/officeart/2018/5/layout/IconLeafLabelList"/>
    <dgm:cxn modelId="{FB92C3C3-7756-A148-B007-08F3C37755A6}" type="presParOf" srcId="{57A1400F-2370-42E4-BF9A-52226C1721F8}" destId="{395287D7-4D7F-426D-9602-34B346EEBE53}" srcOrd="0" destOrd="0" presId="urn:microsoft.com/office/officeart/2018/5/layout/IconLeafLabelList"/>
    <dgm:cxn modelId="{62C64BD7-737E-CE45-9E61-FCDBF45134B3}" type="presParOf" srcId="{57A1400F-2370-42E4-BF9A-52226C1721F8}" destId="{65AA0E40-AE82-47D3-AF68-2A6FA940F1AE}" srcOrd="1" destOrd="0" presId="urn:microsoft.com/office/officeart/2018/5/layout/IconLeafLabelList"/>
    <dgm:cxn modelId="{48A1A79A-7FA5-4141-B866-99B13195866F}" type="presParOf" srcId="{57A1400F-2370-42E4-BF9A-52226C1721F8}" destId="{180007C7-8A69-4FB6-95E4-C0013615C8EE}" srcOrd="2" destOrd="0" presId="urn:microsoft.com/office/officeart/2018/5/layout/IconLeafLabelList"/>
    <dgm:cxn modelId="{33170D36-2FCE-9A4C-85E3-A297C722A965}" type="presParOf" srcId="{57A1400F-2370-42E4-BF9A-52226C1721F8}" destId="{ECD4AD0F-73E2-43EC-8B1E-B3B2F4DB88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defRPr cap="all"/>
          </a:pPr>
          <a:r>
            <a:rPr lang="en-CA" b="0" i="0" dirty="0"/>
            <a:t>In Point Spread, you must choose the TEAM that you think will win, but THIS IS not necessarily based on who has the winning score in the game 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defRPr cap="all"/>
          </a:pPr>
          <a:r>
            <a:rPr lang="en-CA" b="0" i="0" dirty="0"/>
            <a:t>Instead, the winner is whoever beats or covers the Point Spread OF THE DIFFERENCE IN THE SCORE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13225E89-D0F4-8D40-9791-00B70E086C8C}">
      <dgm:prSet/>
      <dgm:spPr/>
      <dgm:t>
        <a:bodyPr/>
        <a:lstStyle/>
        <a:p>
          <a:pPr>
            <a:defRPr cap="all"/>
          </a:pPr>
          <a:r>
            <a:rPr lang="en-CA" b="0" i="0" dirty="0"/>
            <a:t>Point Spread is expressed as a plus (+) for the underdog and a minus (-) for the favourite TEAM</a:t>
          </a:r>
          <a:endParaRPr lang="en-US" dirty="0"/>
        </a:p>
      </dgm:t>
    </dgm:pt>
    <dgm:pt modelId="{3ABF99F3-958F-0A43-A25A-194514B2F743}" type="parTrans" cxnId="{F5D853D2-C1B0-5940-A9CE-86B20C775486}">
      <dgm:prSet/>
      <dgm:spPr/>
      <dgm:t>
        <a:bodyPr/>
        <a:lstStyle/>
        <a:p>
          <a:endParaRPr lang="en-US"/>
        </a:p>
      </dgm:t>
    </dgm:pt>
    <dgm:pt modelId="{46C325DA-33AA-1D4B-811A-338811EAB773}" type="sibTrans" cxnId="{F5D853D2-C1B0-5940-A9CE-86B20C775486}">
      <dgm:prSet/>
      <dgm:spPr/>
      <dgm:t>
        <a:bodyPr/>
        <a:lstStyle/>
        <a:p>
          <a:endParaRPr lang="en-US"/>
        </a:p>
      </dgm:t>
    </dgm:pt>
    <dgm:pt modelId="{A9A89637-6FC2-8446-8649-BC94EAB7B2BA}" type="pres">
      <dgm:prSet presAssocID="{895397BA-5853-401A-A07F-106DA653466D}" presName="outerComposite" presStyleCnt="0">
        <dgm:presLayoutVars>
          <dgm:chMax val="5"/>
          <dgm:dir/>
          <dgm:resizeHandles val="exact"/>
        </dgm:presLayoutVars>
      </dgm:prSet>
      <dgm:spPr/>
    </dgm:pt>
    <dgm:pt modelId="{A62EE35D-D72F-9140-951D-55B4764EF0C8}" type="pres">
      <dgm:prSet presAssocID="{895397BA-5853-401A-A07F-106DA653466D}" presName="dummyMaxCanvas" presStyleCnt="0">
        <dgm:presLayoutVars/>
      </dgm:prSet>
      <dgm:spPr/>
    </dgm:pt>
    <dgm:pt modelId="{ABA1951E-1D4D-2045-8611-D79E8EFFB9F1}" type="pres">
      <dgm:prSet presAssocID="{895397BA-5853-401A-A07F-106DA653466D}" presName="ThreeNodes_1" presStyleLbl="node1" presStyleIdx="0" presStyleCnt="3" custLinFactNeighborY="904">
        <dgm:presLayoutVars>
          <dgm:bulletEnabled val="1"/>
        </dgm:presLayoutVars>
      </dgm:prSet>
      <dgm:spPr/>
    </dgm:pt>
    <dgm:pt modelId="{7BB4A99F-9385-954B-9237-86785A38961E}" type="pres">
      <dgm:prSet presAssocID="{895397BA-5853-401A-A07F-106DA653466D}" presName="ThreeNodes_2" presStyleLbl="node1" presStyleIdx="1" presStyleCnt="3" custLinFactNeighborX="-1087" custLinFactNeighborY="-11411">
        <dgm:presLayoutVars>
          <dgm:bulletEnabled val="1"/>
        </dgm:presLayoutVars>
      </dgm:prSet>
      <dgm:spPr/>
    </dgm:pt>
    <dgm:pt modelId="{FECC6EF9-85FE-7643-A559-B639253B65F0}" type="pres">
      <dgm:prSet presAssocID="{895397BA-5853-401A-A07F-106DA653466D}" presName="ThreeNodes_3" presStyleLbl="node1" presStyleIdx="2" presStyleCnt="3" custLinFactNeighborX="-991" custLinFactNeighborY="-22521">
        <dgm:presLayoutVars>
          <dgm:bulletEnabled val="1"/>
        </dgm:presLayoutVars>
      </dgm:prSet>
      <dgm:spPr/>
    </dgm:pt>
    <dgm:pt modelId="{11DF9833-77FB-584F-9A5E-495153275A15}" type="pres">
      <dgm:prSet presAssocID="{895397BA-5853-401A-A07F-106DA653466D}" presName="ThreeConn_1-2" presStyleLbl="fgAccFollowNode1" presStyleIdx="0" presStyleCnt="2">
        <dgm:presLayoutVars>
          <dgm:bulletEnabled val="1"/>
        </dgm:presLayoutVars>
      </dgm:prSet>
      <dgm:spPr/>
    </dgm:pt>
    <dgm:pt modelId="{2FE48AC3-7915-A44C-BDB9-7E5959826F73}" type="pres">
      <dgm:prSet presAssocID="{895397BA-5853-401A-A07F-106DA653466D}" presName="ThreeConn_2-3" presStyleLbl="fgAccFollowNode1" presStyleIdx="1" presStyleCnt="2">
        <dgm:presLayoutVars>
          <dgm:bulletEnabled val="1"/>
        </dgm:presLayoutVars>
      </dgm:prSet>
      <dgm:spPr/>
    </dgm:pt>
    <dgm:pt modelId="{A89B164B-ADBD-4C4F-B017-245176AC7197}" type="pres">
      <dgm:prSet presAssocID="{895397BA-5853-401A-A07F-106DA653466D}" presName="ThreeNodes_1_text" presStyleLbl="node1" presStyleIdx="2" presStyleCnt="3">
        <dgm:presLayoutVars>
          <dgm:bulletEnabled val="1"/>
        </dgm:presLayoutVars>
      </dgm:prSet>
      <dgm:spPr/>
    </dgm:pt>
    <dgm:pt modelId="{DA48AFE4-ED0B-E74E-924D-C58B2A170034}" type="pres">
      <dgm:prSet presAssocID="{895397BA-5853-401A-A07F-106DA653466D}" presName="ThreeNodes_2_text" presStyleLbl="node1" presStyleIdx="2" presStyleCnt="3">
        <dgm:presLayoutVars>
          <dgm:bulletEnabled val="1"/>
        </dgm:presLayoutVars>
      </dgm:prSet>
      <dgm:spPr/>
    </dgm:pt>
    <dgm:pt modelId="{D56F2CAF-419F-164A-BEEA-B9347242C45B}" type="pres">
      <dgm:prSet presAssocID="{895397BA-5853-401A-A07F-106DA65346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3077B2A-C1EE-584D-9D95-5460D111711A}" type="presOf" srcId="{895397BA-5853-401A-A07F-106DA653466D}" destId="{A9A89637-6FC2-8446-8649-BC94EAB7B2BA}" srcOrd="0" destOrd="0" presId="urn:microsoft.com/office/officeart/2005/8/layout/vProcess5"/>
    <dgm:cxn modelId="{89484246-748E-A14D-9C0B-C9FDC494AD59}" type="presOf" srcId="{97FD0522-7884-4FBB-934E-3CC41118346D}" destId="{7BB4A99F-9385-954B-9237-86785A38961E}" srcOrd="0" destOrd="0" presId="urn:microsoft.com/office/officeart/2005/8/layout/vProcess5"/>
    <dgm:cxn modelId="{8A24CB4A-9529-A44D-84E5-0B455070ADA4}" type="presOf" srcId="{13225E89-D0F4-8D40-9791-00B70E086C8C}" destId="{FECC6EF9-85FE-7643-A559-B639253B65F0}" srcOrd="0" destOrd="0" presId="urn:microsoft.com/office/officeart/2005/8/layout/vProcess5"/>
    <dgm:cxn modelId="{7833E95D-C3A1-2F4C-8553-14C4FCB83868}" type="presOf" srcId="{87D7396D-AB61-45F7-B410-21C93F2320D8}" destId="{2FE48AC3-7915-A44C-BDB9-7E5959826F73}" srcOrd="0" destOrd="0" presId="urn:microsoft.com/office/officeart/2005/8/layout/vProcess5"/>
    <dgm:cxn modelId="{8FAD7A63-E76F-9D41-824C-B81A305F1EAC}" type="presOf" srcId="{97FD0522-7884-4FBB-934E-3CC41118346D}" destId="{DA48AFE4-ED0B-E74E-924D-C58B2A170034}" srcOrd="1" destOrd="0" presId="urn:microsoft.com/office/officeart/2005/8/layout/vProcess5"/>
    <dgm:cxn modelId="{42E78671-E82E-1A44-9625-0A14EB82290F}" type="presOf" srcId="{ECBE7060-4464-4106-BBA3-25E21ADD10DC}" destId="{ABA1951E-1D4D-2045-8611-D79E8EFFB9F1}" srcOrd="0" destOrd="0" presId="urn:microsoft.com/office/officeart/2005/8/layout/vProcess5"/>
    <dgm:cxn modelId="{67BC3EAB-1168-F646-821D-6FACB8E84677}" type="presOf" srcId="{ECBE7060-4464-4106-BBA3-25E21ADD10DC}" destId="{A89B164B-ADBD-4C4F-B017-245176AC7197}" srcOrd="1" destOrd="0" presId="urn:microsoft.com/office/officeart/2005/8/layout/vProcess5"/>
    <dgm:cxn modelId="{A87BD7AD-0FFB-E343-A9DF-603A36F131BE}" type="presOf" srcId="{13225E89-D0F4-8D40-9791-00B70E086C8C}" destId="{D56F2CAF-419F-164A-BEEA-B9347242C45B}" srcOrd="1" destOrd="0" presId="urn:microsoft.com/office/officeart/2005/8/layout/vProcess5"/>
    <dgm:cxn modelId="{F5D853D2-C1B0-5940-A9CE-86B20C775486}" srcId="{895397BA-5853-401A-A07F-106DA653466D}" destId="{13225E89-D0F4-8D40-9791-00B70E086C8C}" srcOrd="2" destOrd="0" parTransId="{3ABF99F3-958F-0A43-A25A-194514B2F743}" sibTransId="{46C325DA-33AA-1D4B-811A-338811EAB773}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5CB2C1E7-A055-3042-84E7-A14301A962F3}" type="presOf" srcId="{1E5DF69D-91FF-4559-B505-3ACC1F6B547A}" destId="{11DF9833-77FB-584F-9A5E-495153275A15}" srcOrd="0" destOrd="0" presId="urn:microsoft.com/office/officeart/2005/8/layout/vProcess5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F3F7CBB5-F7FE-4045-9B1C-5FF6D5F493A3}" type="presParOf" srcId="{A9A89637-6FC2-8446-8649-BC94EAB7B2BA}" destId="{A62EE35D-D72F-9140-951D-55B4764EF0C8}" srcOrd="0" destOrd="0" presId="urn:microsoft.com/office/officeart/2005/8/layout/vProcess5"/>
    <dgm:cxn modelId="{79677FBF-5688-D94B-B157-BC32B3569DD0}" type="presParOf" srcId="{A9A89637-6FC2-8446-8649-BC94EAB7B2BA}" destId="{ABA1951E-1D4D-2045-8611-D79E8EFFB9F1}" srcOrd="1" destOrd="0" presId="urn:microsoft.com/office/officeart/2005/8/layout/vProcess5"/>
    <dgm:cxn modelId="{AB26E72D-1C75-EC45-ABB6-51D4A4FA3CAB}" type="presParOf" srcId="{A9A89637-6FC2-8446-8649-BC94EAB7B2BA}" destId="{7BB4A99F-9385-954B-9237-86785A38961E}" srcOrd="2" destOrd="0" presId="urn:microsoft.com/office/officeart/2005/8/layout/vProcess5"/>
    <dgm:cxn modelId="{C07C68ED-FA57-5F4F-AE8E-B71265DA0414}" type="presParOf" srcId="{A9A89637-6FC2-8446-8649-BC94EAB7B2BA}" destId="{FECC6EF9-85FE-7643-A559-B639253B65F0}" srcOrd="3" destOrd="0" presId="urn:microsoft.com/office/officeart/2005/8/layout/vProcess5"/>
    <dgm:cxn modelId="{B1FDDEC6-8F5C-6D49-A11C-20826E21B5EB}" type="presParOf" srcId="{A9A89637-6FC2-8446-8649-BC94EAB7B2BA}" destId="{11DF9833-77FB-584F-9A5E-495153275A15}" srcOrd="4" destOrd="0" presId="urn:microsoft.com/office/officeart/2005/8/layout/vProcess5"/>
    <dgm:cxn modelId="{40F77CEC-0661-EF4A-960D-42F8E6FA4FD5}" type="presParOf" srcId="{A9A89637-6FC2-8446-8649-BC94EAB7B2BA}" destId="{2FE48AC3-7915-A44C-BDB9-7E5959826F73}" srcOrd="5" destOrd="0" presId="urn:microsoft.com/office/officeart/2005/8/layout/vProcess5"/>
    <dgm:cxn modelId="{5E2D5E21-C28F-2E45-AF6C-2693DFD42901}" type="presParOf" srcId="{A9A89637-6FC2-8446-8649-BC94EAB7B2BA}" destId="{A89B164B-ADBD-4C4F-B017-245176AC7197}" srcOrd="6" destOrd="0" presId="urn:microsoft.com/office/officeart/2005/8/layout/vProcess5"/>
    <dgm:cxn modelId="{C0E0F0E5-2F08-D04E-805F-679DB9ED0307}" type="presParOf" srcId="{A9A89637-6FC2-8446-8649-BC94EAB7B2BA}" destId="{DA48AFE4-ED0B-E74E-924D-C58B2A170034}" srcOrd="7" destOrd="0" presId="urn:microsoft.com/office/officeart/2005/8/layout/vProcess5"/>
    <dgm:cxn modelId="{A2EE469C-12A4-124A-AEEA-439325400892}" type="presParOf" srcId="{A9A89637-6FC2-8446-8649-BC94EAB7B2BA}" destId="{D56F2CAF-419F-164A-BEEA-B9347242C4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AB3A-107C-4616-90A8-BA605AEC5811}">
      <dsp:nvSpPr>
        <dsp:cNvPr id="0" name=""/>
        <dsp:cNvSpPr/>
      </dsp:nvSpPr>
      <dsp:spPr>
        <a:xfrm>
          <a:off x="0" y="525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AF0D-BC4E-4292-A240-9DAECC6ACCA0}">
      <dsp:nvSpPr>
        <dsp:cNvPr id="0" name=""/>
        <dsp:cNvSpPr/>
      </dsp:nvSpPr>
      <dsp:spPr>
        <a:xfrm>
          <a:off x="372122" y="277310"/>
          <a:ext cx="676586" cy="67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9A039-D7FC-41AB-AC5D-E6811F38A377}">
      <dsp:nvSpPr>
        <dsp:cNvPr id="0" name=""/>
        <dsp:cNvSpPr/>
      </dsp:nvSpPr>
      <dsp:spPr>
        <a:xfrm>
          <a:off x="1420830" y="525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AKA “Totals Bet”</a:t>
          </a:r>
          <a:endParaRPr lang="en-US" sz="2200" kern="1200" dirty="0"/>
        </a:p>
      </dsp:txBody>
      <dsp:txXfrm>
        <a:off x="1420830" y="525"/>
        <a:ext cx="3950550" cy="1230156"/>
      </dsp:txXfrm>
    </dsp:sp>
    <dsp:sp modelId="{24F35BD2-3D44-46B5-9B2E-7773E7A17D1A}">
      <dsp:nvSpPr>
        <dsp:cNvPr id="0" name=""/>
        <dsp:cNvSpPr/>
      </dsp:nvSpPr>
      <dsp:spPr>
        <a:xfrm>
          <a:off x="0" y="1538221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77678-74A7-4EAF-AE61-001D86FD5B1E}">
      <dsp:nvSpPr>
        <dsp:cNvPr id="0" name=""/>
        <dsp:cNvSpPr/>
      </dsp:nvSpPr>
      <dsp:spPr>
        <a:xfrm>
          <a:off x="372122" y="1815006"/>
          <a:ext cx="676586" cy="6765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4A4A-7AED-478A-9088-43A40103946F}">
      <dsp:nvSpPr>
        <dsp:cNvPr id="0" name=""/>
        <dsp:cNvSpPr/>
      </dsp:nvSpPr>
      <dsp:spPr>
        <a:xfrm>
          <a:off x="1420830" y="1538221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 bet on the total combined score of a single game</a:t>
          </a:r>
          <a:endParaRPr lang="en-US" sz="2200" kern="1200" dirty="0"/>
        </a:p>
      </dsp:txBody>
      <dsp:txXfrm>
        <a:off x="1420830" y="1538221"/>
        <a:ext cx="3950550" cy="1230156"/>
      </dsp:txXfrm>
    </dsp:sp>
    <dsp:sp modelId="{9A2F60E4-4C33-4E54-A09D-C8F1616656E0}">
      <dsp:nvSpPr>
        <dsp:cNvPr id="0" name=""/>
        <dsp:cNvSpPr/>
      </dsp:nvSpPr>
      <dsp:spPr>
        <a:xfrm>
          <a:off x="0" y="3075916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C94BA-618D-4D0B-B410-0A0D5FE6FF7E}">
      <dsp:nvSpPr>
        <dsp:cNvPr id="0" name=""/>
        <dsp:cNvSpPr/>
      </dsp:nvSpPr>
      <dsp:spPr>
        <a:xfrm>
          <a:off x="372122" y="3352702"/>
          <a:ext cx="676586" cy="67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CC536-97A5-4A28-B71C-EA92FBBFDE7F}">
      <dsp:nvSpPr>
        <dsp:cNvPr id="0" name=""/>
        <dsp:cNvSpPr/>
      </dsp:nvSpPr>
      <dsp:spPr>
        <a:xfrm>
          <a:off x="1420830" y="3075916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Higher or lower than a pre-determined value</a:t>
          </a:r>
          <a:endParaRPr lang="en-US" sz="2200" kern="1200" dirty="0"/>
        </a:p>
      </dsp:txBody>
      <dsp:txXfrm>
        <a:off x="1420830" y="3075916"/>
        <a:ext cx="3950550" cy="123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A7472-E744-4272-8BEA-5DB65353189A}">
      <dsp:nvSpPr>
        <dsp:cNvPr id="0" name=""/>
        <dsp:cNvSpPr/>
      </dsp:nvSpPr>
      <dsp:spPr>
        <a:xfrm>
          <a:off x="402487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B335A-C0DF-4B50-9248-1F3BB8B3FF69}">
      <dsp:nvSpPr>
        <dsp:cNvPr id="0" name=""/>
        <dsp:cNvSpPr/>
      </dsp:nvSpPr>
      <dsp:spPr>
        <a:xfrm>
          <a:off x="665737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9F1D4-F6DD-47F0-B8F2-898B99EB0E21}">
      <dsp:nvSpPr>
        <dsp:cNvPr id="0" name=""/>
        <dsp:cNvSpPr/>
      </dsp:nvSpPr>
      <dsp:spPr>
        <a:xfrm>
          <a:off x="7612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/>
            <a:t>Moneyline is a straight bet on the game picking either team to win</a:t>
          </a:r>
          <a:endParaRPr lang="en-US" sz="1200" kern="1200" dirty="0"/>
        </a:p>
      </dsp:txBody>
      <dsp:txXfrm>
        <a:off x="7612" y="1941784"/>
        <a:ext cx="2025000" cy="720000"/>
      </dsp:txXfrm>
    </dsp:sp>
    <dsp:sp modelId="{395287D7-4D7F-426D-9602-34B346EEBE53}">
      <dsp:nvSpPr>
        <dsp:cNvPr id="0" name=""/>
        <dsp:cNvSpPr/>
      </dsp:nvSpPr>
      <dsp:spPr>
        <a:xfrm>
          <a:off x="2781862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A0E40-AE82-47D3-AF68-2A6FA940F1AE}">
      <dsp:nvSpPr>
        <dsp:cNvPr id="0" name=""/>
        <dsp:cNvSpPr/>
      </dsp:nvSpPr>
      <dsp:spPr>
        <a:xfrm>
          <a:off x="3045112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4AD0F-73E2-43EC-8B1E-B3B2F4DB8866}">
      <dsp:nvSpPr>
        <dsp:cNvPr id="0" name=""/>
        <dsp:cNvSpPr/>
      </dsp:nvSpPr>
      <dsp:spPr>
        <a:xfrm>
          <a:off x="2386987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 dirty="0">
              <a:effectLst/>
              <a:latin typeface="-apple-system"/>
            </a:rPr>
            <a:t>"-" means the team is favoured, "+" means the team is the underdog</a:t>
          </a:r>
          <a:endParaRPr lang="en-US" sz="1200" kern="1200" dirty="0"/>
        </a:p>
      </dsp:txBody>
      <dsp:txXfrm>
        <a:off x="2386987" y="1941784"/>
        <a:ext cx="20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1951E-1D4D-2045-8611-D79E8EFFB9F1}">
      <dsp:nvSpPr>
        <dsp:cNvPr id="0" name=""/>
        <dsp:cNvSpPr/>
      </dsp:nvSpPr>
      <dsp:spPr>
        <a:xfrm>
          <a:off x="0" y="10941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 Point Spread, you must choose the TEAM that you think will win, but THIS IS not necessarily based on who has the winning score in the game </a:t>
          </a:r>
          <a:endParaRPr lang="en-US" sz="1100" kern="1200" dirty="0"/>
        </a:p>
      </dsp:txBody>
      <dsp:txXfrm>
        <a:off x="35449" y="46390"/>
        <a:ext cx="2179590" cy="1139429"/>
      </dsp:txXfrm>
    </dsp:sp>
    <dsp:sp modelId="{7BB4A99F-9385-954B-9237-86785A38961E}">
      <dsp:nvSpPr>
        <dsp:cNvPr id="0" name=""/>
        <dsp:cNvSpPr/>
      </dsp:nvSpPr>
      <dsp:spPr>
        <a:xfrm>
          <a:off x="269666" y="1273937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7474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Instead, the winner is whoever beats or covers the Point Spread OF THE DIFFERENCE IN THE SCORE</a:t>
          </a:r>
          <a:endParaRPr lang="en-US" sz="1100" kern="1200" dirty="0"/>
        </a:p>
      </dsp:txBody>
      <dsp:txXfrm>
        <a:off x="305115" y="1309386"/>
        <a:ext cx="2320461" cy="1139429"/>
      </dsp:txXfrm>
    </dsp:sp>
    <dsp:sp modelId="{FECC6EF9-85FE-7643-A559-B639253B65F0}">
      <dsp:nvSpPr>
        <dsp:cNvPr id="0" name=""/>
        <dsp:cNvSpPr/>
      </dsp:nvSpPr>
      <dsp:spPr>
        <a:xfrm>
          <a:off x="580568" y="2551519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14949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Point Spread is expressed as a plus (+) for the underdog and a minus (-) for the favourite TEAM</a:t>
          </a:r>
          <a:endParaRPr lang="en-US" sz="1100" kern="1200" dirty="0"/>
        </a:p>
      </dsp:txBody>
      <dsp:txXfrm>
        <a:off x="616017" y="2586968"/>
        <a:ext cx="2320461" cy="1139429"/>
      </dsp:txXfrm>
    </dsp:sp>
    <dsp:sp modelId="{11DF9833-77FB-584F-9A5E-495153275A15}">
      <dsp:nvSpPr>
        <dsp:cNvPr id="0" name=""/>
        <dsp:cNvSpPr/>
      </dsp:nvSpPr>
      <dsp:spPr>
        <a:xfrm>
          <a:off x="2698914" y="91783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75924" y="917831"/>
        <a:ext cx="432692" cy="592001"/>
      </dsp:txXfrm>
    </dsp:sp>
    <dsp:sp modelId="{2FE48AC3-7915-A44C-BDB9-7E5959826F73}">
      <dsp:nvSpPr>
        <dsp:cNvPr id="0" name=""/>
        <dsp:cNvSpPr/>
      </dsp:nvSpPr>
      <dsp:spPr>
        <a:xfrm>
          <a:off x="3006469" y="232181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3479" y="2321811"/>
        <a:ext cx="432692" cy="5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obycrabtree/nfl-scores-and-betting-data?select=nfl_teams.csv" TargetMode="External"/><Relationship Id="rId3" Type="http://schemas.openxmlformats.org/officeDocument/2006/relationships/hyperlink" Target="https://github.com/jp-wright/nfl_betting_market_analysis" TargetMode="External"/><Relationship Id="rId7" Type="http://schemas.openxmlformats.org/officeDocument/2006/relationships/hyperlink" Target="https://www.kaggle.com/datasets/tobycrabtree/nfl-scores-and-betting-data?select=nfl_stadiums.csv" TargetMode="External"/><Relationship Id="rId2" Type="http://schemas.openxmlformats.org/officeDocument/2006/relationships/hyperlink" Target="https://www.kaggle.com/datasets/tobycrabtree/nfl-scores-and-betting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kaggle.com/code/twalters20/nfl-betting-model" TargetMode="External"/><Relationship Id="rId4" Type="http://schemas.openxmlformats.org/officeDocument/2006/relationships/hyperlink" Target="https://github.com/jp-wright/nflga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 dirty="0"/>
              <a:t>By: Dario Micucci, Justin Butler, </a:t>
            </a:r>
          </a:p>
          <a:p>
            <a:r>
              <a:rPr lang="en-CA" sz="1700" dirty="0"/>
              <a:t>Rebeca Perez &amp; Brettney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17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Freeform: Shape 20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3" name="Freeform: Shape 20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Rectangle 21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5" name="Group 21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Freeform: Shape 24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7" name="Group 24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8" name="Rectangle 27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9" name="Rectangle 27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0" name="Right Triangle 28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Document 282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80" y="728905"/>
            <a:ext cx="8198083" cy="1628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Over/Under By Stadium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B1715-7523-9BA7-6E2F-75157BAEB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59" y="1895695"/>
            <a:ext cx="5708157" cy="4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990E68-7E7D-7C2C-03E5-150FED95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91" y="1233691"/>
            <a:ext cx="5932232" cy="502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4D4F3-833D-CB09-AE16-FDDCF3F5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0" y="2783448"/>
            <a:ext cx="5558257" cy="1030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924974-CF9F-8658-D652-4F1CE5A7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7" y="452923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Home Field Advantage Analysis:</a:t>
            </a:r>
          </a:p>
        </p:txBody>
      </p:sp>
    </p:spTree>
    <p:extLst>
      <p:ext uri="{BB962C8B-B14F-4D97-AF65-F5344CB8AC3E}">
        <p14:creationId xmlns:p14="http://schemas.microsoft.com/office/powerpoint/2010/main" val="412111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3" name="Rectangle 21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ectangle 21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5" name="Right Triangle 21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374658" y="2555823"/>
            <a:ext cx="5035541" cy="371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Only 10 out of 32 NFL teams have Indoor home fields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There have been 2.73 more outdoor games than indoor since 2013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No real advantage to either home stadium type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More correlation to a slight home field advantage in general</a:t>
            </a:r>
          </a:p>
        </p:txBody>
      </p:sp>
      <p:pic>
        <p:nvPicPr>
          <p:cNvPr id="209" name="Picture 163" descr="Football on green playing field">
            <a:extLst>
              <a:ext uri="{FF2B5EF4-FFF2-40B4-BE49-F238E27FC236}">
                <a16:creationId xmlns:a16="http://schemas.microsoft.com/office/drawing/2014/main" id="{8D738873-5A55-87BE-8476-280B8A25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7" r="6248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602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9" name="Right Triangle 21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1" y="353922"/>
            <a:ext cx="8119989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Moneyline/Favourite Team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023152"/>
              </p:ext>
            </p:extLst>
          </p:nvPr>
        </p:nvGraphicFramePr>
        <p:xfrm>
          <a:off x="642514" y="2187373"/>
          <a:ext cx="4419600" cy="29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A2CF9E9A-CE93-7E37-1BB4-CE0B3D6C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4" y="1992192"/>
            <a:ext cx="6098694" cy="26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3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29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8" name="Group 29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Freeform: Shape 32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0" name="Freeform: Shape 32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1" name="Rectangle 33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2" name="Group 33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Freeform: Shape 36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4" name="Group 36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5" name="Rectangle 3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6" name="Rectangle 399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7" name="Right Triangle 40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lowchart: Document 403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9" name="Group 40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4EB4A6-D767-C3CF-2A4E-87973364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7" y="1841873"/>
            <a:ext cx="8813034" cy="44065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69" y="727119"/>
            <a:ext cx="7664163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he maximum number of games a week is 16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inimum number of games a week is 1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2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1673" y="594722"/>
            <a:ext cx="4074660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The NFL increased the number of 'Wildcard' games in 2020 to 6 games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‘Week 18' was added to the NFL schedule in 2021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A2E26-591B-D169-ECE6-CD6A5D2A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3" y="2207737"/>
            <a:ext cx="8753415" cy="43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D6A7A-2B51-7971-DAD5-E43EFE3E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26" y="410756"/>
            <a:ext cx="10018413" cy="1508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0" dirty="0">
                <a:solidFill>
                  <a:schemeClr val="tx2"/>
                </a:solidFill>
                <a:effectLst/>
              </a:rPr>
              <a:t>Favoured Team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inning </a:t>
            </a:r>
            <a:r>
              <a:rPr lang="en-US" sz="3700" dirty="0">
                <a:solidFill>
                  <a:schemeClr val="tx2"/>
                </a:solidFill>
              </a:rPr>
              <a:t>R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ecord per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eek</a:t>
            </a:r>
            <a:br>
              <a:rPr lang="en-US" sz="3700" dirty="0">
                <a:solidFill>
                  <a:schemeClr val="tx2"/>
                </a:solidFill>
              </a:rPr>
            </a:br>
            <a:endParaRPr lang="en-US" sz="37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8A05-8C80-13C5-B1F8-ACFA0750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3" y="1547226"/>
            <a:ext cx="7697673" cy="443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148B5-B766-2C48-BDCB-1E841E430779}"/>
              </a:ext>
            </a:extLst>
          </p:cNvPr>
          <p:cNvSpPr txBox="1"/>
          <p:nvPr/>
        </p:nvSpPr>
        <p:spPr>
          <a:xfrm>
            <a:off x="284229" y="2472674"/>
            <a:ext cx="6119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Favourite team victories 1781/2707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65.79% Favourite win ratio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Underdog team victories 926/2707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34.21% Underdog win ratio</a:t>
            </a:r>
          </a:p>
        </p:txBody>
      </p:sp>
    </p:spTree>
    <p:extLst>
      <p:ext uri="{BB962C8B-B14F-4D97-AF65-F5344CB8AC3E}">
        <p14:creationId xmlns:p14="http://schemas.microsoft.com/office/powerpoint/2010/main" val="330635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3" name="Rectangle 112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7" name="Right Triangle 112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813" y="107334"/>
            <a:ext cx="6961486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Point Spread Explained</a:t>
            </a:r>
          </a:p>
        </p:txBody>
      </p:sp>
      <p:pic>
        <p:nvPicPr>
          <p:cNvPr id="1028" name="Picture 4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268A2394-9DE3-2536-034A-C7AD46E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2042259"/>
            <a:ext cx="6795701" cy="29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300400"/>
              </p:ext>
            </p:extLst>
          </p:nvPr>
        </p:nvGraphicFramePr>
        <p:xfrm>
          <a:off x="895373" y="1883122"/>
          <a:ext cx="4100738" cy="403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6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8" y="220758"/>
            <a:ext cx="5187070" cy="1347896"/>
          </a:xfrm>
        </p:spPr>
        <p:txBody>
          <a:bodyPr>
            <a:normAutofit fontScale="90000"/>
          </a:bodyPr>
          <a:lstStyle/>
          <a:p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600" b="1" i="0" dirty="0">
                <a:solidFill>
                  <a:schemeClr val="tx2"/>
                </a:solidFill>
                <a:effectLst/>
                <a:latin typeface="-apple-system"/>
              </a:rPr>
              <a:t>How to Read Point Spread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1" y="1872134"/>
            <a:ext cx="4952999" cy="30094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spread helps even out the betting “playing field”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favourite team is expected to win, they need to win by more than the Point Spread difference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Contrarily, since t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underdog team is expected to lose, a bet on them could still win if they don’t lose </a:t>
            </a: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difference set out by the Point Spread</a:t>
            </a: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5996631" y="7210"/>
            <a:ext cx="6200627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783C5-7C8C-5626-0434-362816B1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4604"/>
              </p:ext>
            </p:extLst>
          </p:nvPr>
        </p:nvGraphicFramePr>
        <p:xfrm>
          <a:off x="519758" y="4905774"/>
          <a:ext cx="5684398" cy="94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2199">
                  <a:extLst>
                    <a:ext uri="{9D8B030D-6E8A-4147-A177-3AD203B41FA5}">
                      <a16:colId xmlns:a16="http://schemas.microsoft.com/office/drawing/2014/main" val="2483603139"/>
                    </a:ext>
                  </a:extLst>
                </a:gridCol>
                <a:gridCol w="2842199">
                  <a:extLst>
                    <a:ext uri="{9D8B030D-6E8A-4147-A177-3AD203B41FA5}">
                      <a16:colId xmlns:a16="http://schemas.microsoft.com/office/drawing/2014/main" val="2371715054"/>
                    </a:ext>
                  </a:extLst>
                </a:gridCol>
              </a:tblGrid>
              <a:tr h="196721">
                <a:tc gridSpan="2">
                  <a:txBody>
                    <a:bodyPr/>
                    <a:lstStyle/>
                    <a:p>
                      <a:pPr algn="ctr"/>
                      <a:r>
                        <a:rPr lang="en-CA" sz="1800" kern="0" dirty="0">
                          <a:solidFill>
                            <a:schemeClr val="tx1"/>
                          </a:solidFill>
                          <a:effectLst/>
                        </a:rPr>
                        <a:t>POINT SPREAD (MATCH)</a:t>
                      </a:r>
                      <a:endParaRPr lang="en-CA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23127"/>
                  </a:ext>
                </a:extLst>
              </a:tr>
              <a:tr h="502178">
                <a:tc>
                  <a:txBody>
                    <a:bodyPr/>
                    <a:lstStyle/>
                    <a:p>
                      <a:pPr algn="ctr"/>
                      <a:endParaRPr lang="en-CA" sz="1200" kern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  <a:t>DALLAS COWBOYS -4.5</a:t>
                      </a:r>
                      <a:b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CA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200" b="1" kern="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  <a:t>WASHINGTON COMMANDER +4.5</a:t>
                      </a:r>
                      <a:b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</a:br>
                      <a:endParaRPr lang="en-CA" sz="12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extLst>
                  <a:ext uri="{0D108BD9-81ED-4DB2-BD59-A6C34878D82A}">
                    <a16:rowId xmlns:a16="http://schemas.microsoft.com/office/drawing/2014/main" val="381291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3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9" name="Rectangle 43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3" name="Right Triangle 442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44" y="753708"/>
            <a:ext cx="11432271" cy="10685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Win/Loss Results Year Over Year (2013-2022)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5FA42-62E9-35F5-1B06-F141D990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878" y="2088431"/>
            <a:ext cx="9644979" cy="41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B088-43C9-19EE-785B-CCB4C9D6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82" y="748390"/>
            <a:ext cx="5747015" cy="221199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  <a:br>
              <a:rPr lang="en-US" dirty="0">
                <a:solidFill>
                  <a:schemeClr val="tx2"/>
                </a:solidFill>
              </a:rPr>
            </a:b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1DAA691-3369-C6A3-6AED-AE1F9169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237" y="797686"/>
            <a:ext cx="4955351" cy="2221879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Primary choice for online gambling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Market value in 2021 was $75.41 Billion USD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Canadian market value $2.64 Billion in 2021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The NFL Is the Most Popular Sport to Bet On - Variety">
            <a:extLst>
              <a:ext uri="{FF2B5EF4-FFF2-40B4-BE49-F238E27FC236}">
                <a16:creationId xmlns:a16="http://schemas.microsoft.com/office/drawing/2014/main" id="{D27C900B-759F-4DEA-3F58-82DE79530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0" b="20854"/>
          <a:stretch/>
        </p:blipFill>
        <p:spPr bwMode="auto">
          <a:xfrm>
            <a:off x="20" y="3271957"/>
            <a:ext cx="12205543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74F9B-A947-8E03-48AC-7443FC141CCA}"/>
              </a:ext>
            </a:extLst>
          </p:cNvPr>
          <p:cNvSpPr txBox="1"/>
          <p:nvPr/>
        </p:nvSpPr>
        <p:spPr>
          <a:xfrm>
            <a:off x="472885" y="1988172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 would you place your bet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86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0" y="751341"/>
            <a:ext cx="7059688" cy="1028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Team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432" y="-82528"/>
            <a:ext cx="1815603" cy="1815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62A62-FB55-4D4D-929B-6943179D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4" y="1645654"/>
            <a:ext cx="11579239" cy="460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6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79" y="525379"/>
            <a:ext cx="7187759" cy="114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Away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6778" y="6656"/>
            <a:ext cx="1815603" cy="1815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0511-D5DB-E969-1DD7-A2641B02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" y="1824410"/>
            <a:ext cx="11119369" cy="41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8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9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9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9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9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9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30" y="2588057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Good Luck!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E8D790-9E0E-4A92-6FAA-BCB8D809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" y="556118"/>
            <a:ext cx="4453009" cy="56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3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476932"/>
            <a:ext cx="10722932" cy="4802187"/>
          </a:xfrm>
        </p:spPr>
        <p:txBody>
          <a:bodyPr>
            <a:normAutofit fontScale="70000" lnSpcReduction="20000"/>
          </a:bodyPr>
          <a:lstStyle/>
          <a:p>
            <a:r>
              <a:rPr lang="en-CA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https://github.com/jp-wright/nfl_betting_market_analysis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https://sportsdata.io/developers/api-documentation/nfl#</a:t>
            </a:r>
          </a:p>
          <a:p>
            <a:r>
              <a:rPr lang="en-CA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https://github.com/jp-wright/nflgame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https://www.kaggle.com/code/twalters20/nfl-betting-model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https://www.kaggle.com/datasets/tobycrabtree/nfl-scores-and-betting-data?select=spreadspoke_scores.csv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https://www.kaggle.com/datasets/tobycrabtree/nfl-scores-and-betting-data?select=nfl_stadiums.csv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https://www.kaggle.com/datasets/tobycrabtree/nfl-scores-and-betting-data?select=nfl_teams.csv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https://www.kaggle.com/datasets?tags=16133-Gambling</a:t>
            </a:r>
          </a:p>
          <a:p>
            <a:r>
              <a:rPr lang="en-CA" u="sng" dirty="0">
                <a:solidFill>
                  <a:schemeClr val="bg1"/>
                </a:solidFill>
              </a:rPr>
              <a:t>https://tenor.com/search/hungergames-gifs</a:t>
            </a:r>
          </a:p>
        </p:txBody>
      </p:sp>
    </p:spTree>
    <p:extLst>
      <p:ext uri="{BB962C8B-B14F-4D97-AF65-F5344CB8AC3E}">
        <p14:creationId xmlns:p14="http://schemas.microsoft.com/office/powerpoint/2010/main" val="27368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23" y="822577"/>
            <a:ext cx="2636714" cy="1203386"/>
          </a:xfrm>
        </p:spPr>
        <p:txBody>
          <a:bodyPr>
            <a:normAutofit fontScale="90000"/>
          </a:bodyPr>
          <a:lstStyle/>
          <a:p>
            <a:r>
              <a:rPr lang="en-CA" sz="6700" b="1" u="sng" dirty="0"/>
              <a:t>Over</a:t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729C7A17-967E-C021-8BEF-D29BA11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694986"/>
              </p:ext>
            </p:extLst>
          </p:nvPr>
        </p:nvGraphicFramePr>
        <p:xfrm>
          <a:off x="6616460" y="1804617"/>
          <a:ext cx="5371381" cy="43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5D65A6-875B-D941-7B85-746E7EF65B53}"/>
              </a:ext>
            </a:extLst>
          </p:cNvPr>
          <p:cNvSpPr txBox="1"/>
          <p:nvPr/>
        </p:nvSpPr>
        <p:spPr>
          <a:xfrm rot="10800000">
            <a:off x="1926050" y="1317539"/>
            <a:ext cx="3389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u="sng" dirty="0">
                <a:solidFill>
                  <a:schemeClr val="bg1"/>
                </a:solidFill>
                <a:latin typeface="+mj-lt"/>
              </a:rPr>
              <a:t>Under</a:t>
            </a:r>
            <a:r>
              <a:rPr lang="en-CA" sz="5400" b="1" u="sng" dirty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1CB41-8507-F893-DF54-7D4BA77FB541}"/>
              </a:ext>
            </a:extLst>
          </p:cNvPr>
          <p:cNvSpPr txBox="1"/>
          <p:nvPr/>
        </p:nvSpPr>
        <p:spPr>
          <a:xfrm>
            <a:off x="2690762" y="608662"/>
            <a:ext cx="708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+mj-lt"/>
              </a:rPr>
              <a:t>/</a:t>
            </a:r>
          </a:p>
        </p:txBody>
      </p:sp>
      <p:pic>
        <p:nvPicPr>
          <p:cNvPr id="1028" name="Picture 4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9B24443-A3FB-20F1-2A03-7A21D1A1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" y="2755789"/>
            <a:ext cx="5588400" cy="24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7" y="29838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Games vs.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NFL Team</a:t>
            </a: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4855FC3E-91F8-0295-176B-48312D3E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04" y="744526"/>
            <a:ext cx="4419600" cy="298356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Over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Under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FA6A-9F4A-AFC0-9DEA-06C852DA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45" y="2061477"/>
            <a:ext cx="9334353" cy="43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4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8" name="Rectangle 2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9" name="Right Triangle 24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4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5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Total Games </a:t>
            </a:r>
            <a:br>
              <a:rPr lang="en-CA" dirty="0"/>
            </a:br>
            <a:r>
              <a:rPr lang="en-CA" dirty="0"/>
              <a:t>vs. Season</a:t>
            </a:r>
          </a:p>
        </p:txBody>
      </p:sp>
      <p:sp>
        <p:nvSpPr>
          <p:cNvPr id="197" name="Content Placeholder 149">
            <a:extLst>
              <a:ext uri="{FF2B5EF4-FFF2-40B4-BE49-F238E27FC236}">
                <a16:creationId xmlns:a16="http://schemas.microsoft.com/office/drawing/2014/main" id="{6E1DAF4A-CE9D-44C3-7DBE-FB5C706F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>
            <a:normAutofit/>
          </a:bodyPr>
          <a:lstStyle/>
          <a:p>
            <a:r>
              <a:rPr lang="en-US" sz="1800" dirty="0"/>
              <a:t>Regular season games from 2013 to 2022 </a:t>
            </a:r>
          </a:p>
          <a:p>
            <a:r>
              <a:rPr lang="en-US" sz="1800" dirty="0"/>
              <a:t>Total amount of games that were higher or lower </a:t>
            </a:r>
          </a:p>
          <a:p>
            <a:r>
              <a:rPr lang="en-US" sz="1800" dirty="0"/>
              <a:t>60% of games were Under over the last 10 Seasons</a:t>
            </a:r>
          </a:p>
        </p:txBody>
      </p:sp>
      <p:pic>
        <p:nvPicPr>
          <p:cNvPr id="4" name="Content Placeholder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4491A1B-12A6-67DA-6C77-DB8FC06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878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635975"/>
            <a:ext cx="5410199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Analysis: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23" y="978212"/>
            <a:ext cx="4036500" cy="403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</a:rPr>
              <a:t>How is NFL betting affected by the type of stadium the games are played in?</a:t>
            </a:r>
          </a:p>
        </p:txBody>
      </p:sp>
    </p:spTree>
    <p:extLst>
      <p:ext uri="{BB962C8B-B14F-4D97-AF65-F5344CB8AC3E}">
        <p14:creationId xmlns:p14="http://schemas.microsoft.com/office/powerpoint/2010/main" val="40929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60" y="56752"/>
            <a:ext cx="5659582" cy="219176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itchFamily="2" charset="2"/>
              <a:buChar char="§"/>
            </a:pP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  <a:t>Stadium Types are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3200" b="1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1)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Indoors: Dome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 </a:t>
            </a:r>
            <a:br>
              <a:rPr lang="en-CA" sz="3200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2)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Outdoors: Open Air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</a:t>
            </a:r>
            <a:br>
              <a:rPr lang="en-CA" sz="2100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15" y="2808998"/>
            <a:ext cx="4952999" cy="300949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dirty="0">
                <a:solidFill>
                  <a:schemeClr val="tx2"/>
                </a:solidFill>
                <a:latin typeface="-apple-system"/>
              </a:rPr>
              <a:t>Is stadium type, being either indoor or outdoor factored in when the over/under line is set for games?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b="0" i="0" dirty="0">
                <a:solidFill>
                  <a:schemeClr val="tx2"/>
                </a:solidFill>
                <a:effectLst/>
                <a:latin typeface="-apple-system"/>
              </a:rPr>
              <a:t>Is there a homefield advantage to teams playing their home games indoors versus outdoors?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27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3" name="Group 5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ight Triangle 16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Document 163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CFA242-21B4-2680-F3DE-BC76F23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2" y="761867"/>
            <a:ext cx="11271347" cy="22321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r>
              <a:rPr lang="en-US" sz="6000" dirty="0">
                <a:solidFill>
                  <a:schemeClr val="tx2"/>
                </a:solidFill>
              </a:rPr>
              <a:t>Weather Analysis by Stadium Type</a:t>
            </a:r>
            <a:br>
              <a:rPr lang="en-US" sz="6000" b="0" i="0" dirty="0">
                <a:solidFill>
                  <a:schemeClr val="tx2"/>
                </a:solidFill>
                <a:effectLst/>
              </a:rPr>
            </a:br>
            <a:br>
              <a:rPr lang="en-US" sz="6000" b="1" i="0" dirty="0">
                <a:solidFill>
                  <a:schemeClr val="tx2"/>
                </a:solidFill>
                <a:effectLst/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AD8E6-4568-98A1-DBF2-22B39D8D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37" y="2820633"/>
            <a:ext cx="11787686" cy="1385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25B4B-A473-774E-B1E4-FB4184468B4E}"/>
              </a:ext>
            </a:extLst>
          </p:cNvPr>
          <p:cNvSpPr txBox="1"/>
          <p:nvPr/>
        </p:nvSpPr>
        <p:spPr>
          <a:xfrm>
            <a:off x="2233858" y="4546487"/>
            <a:ext cx="8686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Temperature Variance 30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Wind Speed Variance almost 10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Higher Humidity Statistics for Indoor Stadiums are misleading as tens of thousands of people breathing in an enclosed space increases Humidity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1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02" y="34343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CA" b="0" i="0" dirty="0">
                <a:solidFill>
                  <a:srgbClr val="1F2328"/>
                </a:solidFill>
                <a:effectLst/>
                <a:latin typeface="-apple-system"/>
              </a:rPr>
              <a:t>Over/Under Line by Stadium Type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0786-3AB4-BC3B-4DB7-EC726679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05" y="1698099"/>
            <a:ext cx="5820711" cy="169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DAA6-822A-E4B7-5844-ECFB267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43" y="3832612"/>
            <a:ext cx="3431113" cy="895073"/>
          </a:xfrm>
          <a:prstGeom prst="rect">
            <a:avLst/>
          </a:prstGeom>
        </p:spPr>
      </p:pic>
      <p:sp>
        <p:nvSpPr>
          <p:cNvPr id="9" name="Content Placeholder 175">
            <a:extLst>
              <a:ext uri="{FF2B5EF4-FFF2-40B4-BE49-F238E27FC236}">
                <a16:creationId xmlns:a16="http://schemas.microsoft.com/office/drawing/2014/main" id="{C9DE2818-0B81-3014-D8B9-73234D701B81}"/>
              </a:ext>
            </a:extLst>
          </p:cNvPr>
          <p:cNvSpPr txBox="1">
            <a:spLocks/>
          </p:cNvSpPr>
          <p:nvPr/>
        </p:nvSpPr>
        <p:spPr>
          <a:xfrm>
            <a:off x="725555" y="2448191"/>
            <a:ext cx="4419600" cy="1308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>
                <a:solidFill>
                  <a:srgbClr val="1F2328"/>
                </a:solidFill>
                <a:latin typeface="-apple-system"/>
              </a:rPr>
              <a:t>Alternate Hypothesis: </a:t>
            </a:r>
            <a:r>
              <a:rPr lang="en-CA" sz="1400" dirty="0">
                <a:solidFill>
                  <a:srgbClr val="1F2328"/>
                </a:solidFill>
                <a:latin typeface="-apple-system"/>
              </a:rPr>
              <a:t>If stadium type is factored into how the over/under lines are set, then the average over/under line for games played indoors should be higher than the games played outdoors. </a:t>
            </a:r>
          </a:p>
          <a:p>
            <a:pPr marL="0" indent="0">
              <a:buNone/>
            </a:pP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Null Hypothesis: 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If stadium is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factored into how the over/under lines are set, then the average over/under line for games played indoor will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be higher than the games played outdoors. </a:t>
            </a: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712482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829</Words>
  <Application>Microsoft Macintosh PowerPoint</Application>
  <PresentationFormat>Widescreen</PresentationFormat>
  <Paragraphs>93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Avenir Next LT Pro</vt:lpstr>
      <vt:lpstr>Calibri</vt:lpstr>
      <vt:lpstr>Courier New</vt:lpstr>
      <vt:lpstr>Posterama</vt:lpstr>
      <vt:lpstr>Slack-Lato</vt:lpstr>
      <vt:lpstr>Wingdings</vt:lpstr>
      <vt:lpstr>SineVTI</vt:lpstr>
      <vt:lpstr>NFL Sports Betting Analysis</vt:lpstr>
      <vt:lpstr>Introduction </vt:lpstr>
      <vt:lpstr>Over </vt:lpstr>
      <vt:lpstr>Total Games vs.  NFL Team</vt:lpstr>
      <vt:lpstr>Total Games  vs. Season</vt:lpstr>
      <vt:lpstr>Analysis:</vt:lpstr>
      <vt:lpstr>     Stadium Types are  1) Indoors: Dome Stadium  2) Outdoors: Open Air Stadium </vt:lpstr>
      <vt:lpstr>    Weather Analysis by Stadium Type   </vt:lpstr>
      <vt:lpstr>Over/Under Line by Stadium Type</vt:lpstr>
      <vt:lpstr>Over/Under By Stadium</vt:lpstr>
      <vt:lpstr>Home Field Advantage Analysis:</vt:lpstr>
      <vt:lpstr>Findings:</vt:lpstr>
      <vt:lpstr>Moneyline/Favourite Team</vt:lpstr>
      <vt:lpstr>PowerPoint Presentation</vt:lpstr>
      <vt:lpstr>PowerPoint Presentation</vt:lpstr>
      <vt:lpstr>Favoured Team Winning Record per Week </vt:lpstr>
      <vt:lpstr>Point Spread Explained</vt:lpstr>
      <vt:lpstr>     How to Read Point Spread </vt:lpstr>
      <vt:lpstr>Win/Loss Results Year Over Year (2013-2022)</vt:lpstr>
      <vt:lpstr>Home Team Results </vt:lpstr>
      <vt:lpstr>Home Away Results </vt:lpstr>
      <vt:lpstr>Good Luck!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Rebeca Perez</cp:lastModifiedBy>
  <cp:revision>37</cp:revision>
  <dcterms:created xsi:type="dcterms:W3CDTF">2023-05-30T01:51:34Z</dcterms:created>
  <dcterms:modified xsi:type="dcterms:W3CDTF">2023-06-05T20:24:18Z</dcterms:modified>
</cp:coreProperties>
</file>